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24"/>
  </p:notesMasterIdLst>
  <p:sldIdLst>
    <p:sldId id="578" r:id="rId4"/>
    <p:sldId id="510" r:id="rId5"/>
    <p:sldId id="569" r:id="rId6"/>
    <p:sldId id="565" r:id="rId7"/>
    <p:sldId id="566" r:id="rId8"/>
    <p:sldId id="517" r:id="rId9"/>
    <p:sldId id="568" r:id="rId10"/>
    <p:sldId id="567" r:id="rId11"/>
    <p:sldId id="543" r:id="rId12"/>
    <p:sldId id="570" r:id="rId13"/>
    <p:sldId id="571" r:id="rId14"/>
    <p:sldId id="572" r:id="rId15"/>
    <p:sldId id="573" r:id="rId16"/>
    <p:sldId id="574" r:id="rId17"/>
    <p:sldId id="575" r:id="rId18"/>
    <p:sldId id="576" r:id="rId19"/>
    <p:sldId id="577" r:id="rId20"/>
    <p:sldId id="507" r:id="rId21"/>
    <p:sldId id="501" r:id="rId22"/>
    <p:sldId id="579" r:id="rId23"/>
  </p:sldIdLst>
  <p:sldSz cx="9144000" cy="5143500" type="screen16x9"/>
  <p:notesSz cx="6858000" cy="9144000"/>
  <p:embeddedFontLs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黑体" pitchFamily="49" charset="-122"/>
      <p:regular r:id="rId29"/>
    </p:embeddedFont>
    <p:embeddedFont>
      <p:font typeface="楷体" pitchFamily="49" charset="-122"/>
      <p:regular r:id="rId30"/>
    </p:embeddedFont>
    <p:embeddedFont>
      <p:font typeface="幼圆" pitchFamily="49" charset="-122"/>
      <p:regular r:id="rId31"/>
    </p:embeddedFont>
    <p:embeddedFont>
      <p:font typeface="微软雅黑" pitchFamily="34" charset="-122"/>
      <p:regular r:id="rId32"/>
      <p:bold r:id="rId33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0000FF"/>
    <a:srgbClr val="33CC33"/>
    <a:srgbClr val="CC9900"/>
    <a:srgbClr val="FF9933"/>
    <a:srgbClr val="AFF22A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4.fntdata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7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27293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0609322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05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28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635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13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5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362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77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31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983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764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522124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28727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7896314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1642126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9877874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1649994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6092443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5502547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5476643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0744474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0033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76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85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02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28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13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26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91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18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62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464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25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491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130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117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78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229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91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293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98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124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701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16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357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99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84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892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5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22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340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87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95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16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45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53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40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21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650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56784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412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348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46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53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54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41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82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631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982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81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93696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07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80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1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112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92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5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4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88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115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1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482517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7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356842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63807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02262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571080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71415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91201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977351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956849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747336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805299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728323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497196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123543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136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62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246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4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26356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78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961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662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39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932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408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636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65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43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98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285365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75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580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90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57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122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543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329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21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25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031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7680672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499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97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619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68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972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16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459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74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1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364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47565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34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284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47565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34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十三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83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233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2.xml"/><Relationship Id="rId6" Type="http://schemas.openxmlformats.org/officeDocument/2006/relationships/slide" Target="slide4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58727" y="1435155"/>
            <a:ext cx="481606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练 习 十 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653064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圆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 smtClean="0">
                  <a:solidFill>
                    <a:srgbClr val="0050AA"/>
                  </a:solidFill>
                  <a:latin typeface="宋体"/>
                  <a:ea typeface="宋体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575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539551" y="3753495"/>
            <a:ext cx="8136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）要让圆</a:t>
            </a:r>
            <a:r>
              <a:rPr lang="en-US" altLang="zh-CN" sz="2400" b="1" i="1" dirty="0" smtClean="0">
                <a:ea typeface="楷体" pitchFamily="49" charset="-122"/>
                <a:cs typeface="Times New Roman" pitchFamily="18" charset="0"/>
                <a:sym typeface="宋体" pitchFamily="2" charset="-122"/>
              </a:rPr>
              <a:t>O</a:t>
            </a:r>
            <a:r>
              <a:rPr lang="en-US" altLang="zh-CN" sz="2000" b="1" baseline="-25000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移到</a:t>
            </a:r>
            <a:r>
              <a:rPr lang="en-US" altLang="zh-CN" sz="2400" b="1" i="1" dirty="0" smtClean="0">
                <a:ea typeface="楷体" pitchFamily="49" charset="-122"/>
                <a:cs typeface="Times New Roman" pitchFamily="18" charset="0"/>
                <a:sym typeface="宋体" pitchFamily="2" charset="-122"/>
              </a:rPr>
              <a:t>O</a:t>
            </a:r>
            <a:r>
              <a:rPr lang="en-US" altLang="zh-CN" sz="2000" b="1" baseline="-25000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的位置，可以先向（  ）平移（  ）格，再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向（  ）平移（  ）格。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79341" y="453901"/>
            <a:ext cx="7765067" cy="3140100"/>
            <a:chOff x="479341" y="453901"/>
            <a:chExt cx="7765067" cy="3140100"/>
          </a:xfrm>
        </p:grpSpPr>
        <p:grpSp>
          <p:nvGrpSpPr>
            <p:cNvPr id="3" name="组合 2"/>
            <p:cNvGrpSpPr/>
            <p:nvPr/>
          </p:nvGrpSpPr>
          <p:grpSpPr>
            <a:xfrm>
              <a:off x="479341" y="453901"/>
              <a:ext cx="7341875" cy="3140100"/>
              <a:chOff x="479341" y="453901"/>
              <a:chExt cx="7341875" cy="3140100"/>
            </a:xfrm>
          </p:grpSpPr>
          <p:pic>
            <p:nvPicPr>
              <p:cNvPr id="17647" name="Picture 23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5616" y="555526"/>
                <a:ext cx="6705600" cy="3038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479341" y="453901"/>
                <a:ext cx="255806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b="1" dirty="0" smtClean="0">
                    <a:latin typeface="楷体" pitchFamily="49" charset="-122"/>
                    <a:ea typeface="楷体" pitchFamily="49" charset="-122"/>
                  </a:rPr>
                  <a:t>3.</a:t>
                </a:r>
                <a:endParaRPr lang="zh-CN" altLang="en-US" sz="32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3635896" y="1462013"/>
              <a:ext cx="12961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6,4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860031" y="2758157"/>
              <a:ext cx="12961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9,2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948263" y="2355726"/>
              <a:ext cx="12961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12,3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228183" y="3723878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右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84367" y="3723878"/>
            <a:ext cx="72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1720" y="4113535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35895" y="4113535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247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6" grpId="0"/>
      <p:bldP spid="17" grpId="0"/>
      <p:bldP spid="18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539551" y="3597038"/>
            <a:ext cx="8136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）把圆</a:t>
            </a:r>
            <a:r>
              <a:rPr lang="en-US" altLang="zh-CN" sz="2400" b="1" i="1" dirty="0" smtClean="0">
                <a:ea typeface="楷体" pitchFamily="49" charset="-122"/>
                <a:cs typeface="Times New Roman" pitchFamily="18" charset="0"/>
                <a:sym typeface="宋体" pitchFamily="2" charset="-122"/>
              </a:rPr>
              <a:t>O</a:t>
            </a:r>
            <a:r>
              <a:rPr lang="en-US" altLang="zh-CN" sz="2000" b="1" baseline="-25000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先向左平移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格，再向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上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平移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格，画出平移后的图形，并标出圆心。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3528" y="411510"/>
            <a:ext cx="7920880" cy="3038475"/>
            <a:chOff x="323528" y="411510"/>
            <a:chExt cx="7920880" cy="3038475"/>
          </a:xfrm>
        </p:grpSpPr>
        <p:grpSp>
          <p:nvGrpSpPr>
            <p:cNvPr id="3" name="组合 2"/>
            <p:cNvGrpSpPr/>
            <p:nvPr/>
          </p:nvGrpSpPr>
          <p:grpSpPr>
            <a:xfrm>
              <a:off x="323528" y="411510"/>
              <a:ext cx="7641704" cy="3038475"/>
              <a:chOff x="323528" y="411510"/>
              <a:chExt cx="7641704" cy="3038475"/>
            </a:xfrm>
          </p:grpSpPr>
          <p:pic>
            <p:nvPicPr>
              <p:cNvPr id="17647" name="Picture 23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411510"/>
                <a:ext cx="6705600" cy="3038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323528" y="453901"/>
                <a:ext cx="255806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b="1" dirty="0" smtClean="0">
                    <a:latin typeface="楷体" pitchFamily="49" charset="-122"/>
                    <a:ea typeface="楷体" pitchFamily="49" charset="-122"/>
                  </a:rPr>
                  <a:t>3.</a:t>
                </a:r>
                <a:endParaRPr lang="zh-CN" altLang="en-US" sz="32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3635896" y="1462013"/>
              <a:ext cx="12961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6,4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860031" y="2758157"/>
              <a:ext cx="12961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9,2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948263" y="2355726"/>
              <a:ext cx="12961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12,3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341" y="411510"/>
            <a:ext cx="2266563" cy="122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811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83568" y="452556"/>
            <a:ext cx="7493854" cy="3110483"/>
            <a:chOff x="750554" y="915566"/>
            <a:chExt cx="7493854" cy="3110483"/>
          </a:xfrm>
        </p:grpSpPr>
        <p:grpSp>
          <p:nvGrpSpPr>
            <p:cNvPr id="5" name="组合 4"/>
            <p:cNvGrpSpPr/>
            <p:nvPr/>
          </p:nvGrpSpPr>
          <p:grpSpPr>
            <a:xfrm>
              <a:off x="750554" y="915566"/>
              <a:ext cx="7493854" cy="3110483"/>
              <a:chOff x="750554" y="915566"/>
              <a:chExt cx="7493854" cy="3110483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750554" y="915566"/>
                <a:ext cx="7214678" cy="3110483"/>
                <a:chOff x="750554" y="915566"/>
                <a:chExt cx="7214678" cy="3110483"/>
              </a:xfrm>
            </p:grpSpPr>
            <p:pic>
              <p:nvPicPr>
                <p:cNvPr id="17647" name="Picture 239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987574"/>
                  <a:ext cx="6705600" cy="3038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" name="TextBox 1"/>
                <p:cNvSpPr txBox="1"/>
                <p:nvPr/>
              </p:nvSpPr>
              <p:spPr>
                <a:xfrm>
                  <a:off x="750554" y="915566"/>
                  <a:ext cx="255806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200" b="1" dirty="0" smtClean="0">
                      <a:latin typeface="楷体" pitchFamily="49" charset="-122"/>
                      <a:ea typeface="楷体" pitchFamily="49" charset="-122"/>
                    </a:rPr>
                    <a:t>3.</a:t>
                  </a:r>
                  <a:endParaRPr lang="zh-CN" altLang="en-US" sz="32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p:grpSp>
          <p:sp>
            <p:nvSpPr>
              <p:cNvPr id="4" name="TextBox 3"/>
              <p:cNvSpPr txBox="1"/>
              <p:nvPr/>
            </p:nvSpPr>
            <p:spPr>
              <a:xfrm>
                <a:off x="3635896" y="1462013"/>
                <a:ext cx="1296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400" dirty="0" smtClean="0">
                    <a:latin typeface="楷体" pitchFamily="49" charset="-122"/>
                    <a:ea typeface="楷体" pitchFamily="49" charset="-122"/>
                  </a:rPr>
                  <a:t>6,4</a:t>
                </a:r>
                <a:r>
                  <a:rPr lang="zh-CN" altLang="en-US" sz="2400" dirty="0" smtClean="0">
                    <a:latin typeface="楷体" pitchFamily="49" charset="-122"/>
                    <a:ea typeface="楷体" pitchFamily="49" charset="-122"/>
                  </a:rPr>
                  <a:t>）</a:t>
                </a:r>
                <a:endParaRPr lang="zh-CN" altLang="en-US" sz="2400" dirty="0">
                  <a:latin typeface="楷体" pitchFamily="49" charset="-122"/>
                  <a:ea typeface="楷体" pitchFamily="49" charset="-122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860031" y="2758157"/>
                <a:ext cx="1296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400" dirty="0" smtClean="0">
                    <a:latin typeface="楷体" pitchFamily="49" charset="-122"/>
                    <a:ea typeface="楷体" pitchFamily="49" charset="-122"/>
                  </a:rPr>
                  <a:t>9,2</a:t>
                </a:r>
                <a:r>
                  <a:rPr lang="zh-CN" altLang="en-US" sz="2400" dirty="0" smtClean="0">
                    <a:latin typeface="楷体" pitchFamily="49" charset="-122"/>
                    <a:ea typeface="楷体" pitchFamily="49" charset="-122"/>
                  </a:rPr>
                  <a:t>）</a:t>
                </a:r>
                <a:endParaRPr lang="zh-CN" altLang="en-US" sz="2400" dirty="0">
                  <a:latin typeface="楷体" pitchFamily="49" charset="-122"/>
                  <a:ea typeface="楷体" pitchFamily="49" charset="-122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948263" y="2355726"/>
                <a:ext cx="12961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400" dirty="0" smtClean="0">
                    <a:latin typeface="楷体" pitchFamily="49" charset="-122"/>
                    <a:ea typeface="楷体" pitchFamily="49" charset="-122"/>
                  </a:rPr>
                  <a:t>12,3</a:t>
                </a:r>
                <a:r>
                  <a:rPr lang="zh-CN" altLang="en-US" sz="2400" dirty="0" smtClean="0">
                    <a:latin typeface="楷体" pitchFamily="49" charset="-122"/>
                    <a:ea typeface="楷体" pitchFamily="49" charset="-122"/>
                  </a:rPr>
                  <a:t>）</a:t>
                </a:r>
                <a:endParaRPr lang="zh-CN" altLang="en-US" sz="2400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pic>
          <p:nvPicPr>
            <p:cNvPr id="266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341" y="987574"/>
              <a:ext cx="2266563" cy="1224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7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10251" r="18182" b="9263"/>
          <a:stretch/>
        </p:blipFill>
        <p:spPr bwMode="auto">
          <a:xfrm>
            <a:off x="6293564" y="3569296"/>
            <a:ext cx="1175426" cy="10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圆角矩形标注 19"/>
          <p:cNvSpPr/>
          <p:nvPr/>
        </p:nvSpPr>
        <p:spPr>
          <a:xfrm>
            <a:off x="1201361" y="3870976"/>
            <a:ext cx="2439558" cy="716998"/>
          </a:xfrm>
          <a:prstGeom prst="wedgeRoundRectCallout">
            <a:avLst>
              <a:gd name="adj1" fmla="val -55971"/>
              <a:gd name="adj2" fmla="val -41190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圆的位置与什么有关？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3913718" y="3836082"/>
            <a:ext cx="2201264" cy="751892"/>
          </a:xfrm>
          <a:prstGeom prst="wedgeRoundRectCallout">
            <a:avLst>
              <a:gd name="adj1" fmla="val 56983"/>
              <a:gd name="adj2" fmla="val -34755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圆的位置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与圆心有关。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82" y="3501201"/>
            <a:ext cx="975127" cy="139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64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17391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11560" y="53636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）指出右边圆里的线段哪一条是直径。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89" y="1176532"/>
            <a:ext cx="2236266" cy="207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8024" y="199568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d</a:t>
            </a:r>
            <a:endParaRPr lang="zh-CN" altLang="en-US" sz="2400" i="1" dirty="0">
              <a:latin typeface="+mn-lt"/>
              <a:ea typeface="楷体" pitchFamily="49" charset="-122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3203848" y="3435846"/>
            <a:ext cx="2592286" cy="792088"/>
          </a:xfrm>
          <a:prstGeom prst="wedgeRoundRectCallout">
            <a:avLst>
              <a:gd name="adj1" fmla="val 56983"/>
              <a:gd name="adj2" fmla="val -34755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直径是经过圆心的线段。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450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889" y="3034954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95536" y="483518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）量一量这几条线段的长度，你发现了什么？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71839" y="1272178"/>
            <a:ext cx="2380281" cy="2072437"/>
            <a:chOff x="3271839" y="1704226"/>
            <a:chExt cx="2380281" cy="2072437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1839" y="1704226"/>
              <a:ext cx="2236266" cy="2072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788024" y="2355726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 dirty="0" smtClean="0">
                  <a:latin typeface="+mn-lt"/>
                  <a:ea typeface="楷体" pitchFamily="49" charset="-122"/>
                </a:rPr>
                <a:t>d</a:t>
              </a:r>
              <a:endParaRPr lang="zh-CN" altLang="en-US" sz="2400" b="1" i="1" dirty="0">
                <a:latin typeface="+mn-lt"/>
                <a:ea typeface="楷体" pitchFamily="49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644008" y="1059582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1.8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cm</a:t>
            </a:r>
            <a:endParaRPr lang="zh-CN" altLang="en-US" sz="2400" b="1" i="1" dirty="0">
              <a:latin typeface="+mn-lt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8064" y="1462013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2.3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cm</a:t>
            </a:r>
            <a:endParaRPr lang="zh-CN" altLang="en-US" sz="2400" b="1" i="1" dirty="0">
              <a:latin typeface="+mn-lt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64088" y="211008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2.5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cm</a:t>
            </a:r>
            <a:endParaRPr lang="zh-CN" altLang="en-US" sz="2400" b="1" i="1" dirty="0">
              <a:latin typeface="+mn-lt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00464" y="242773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2.4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cm</a:t>
            </a:r>
            <a:endParaRPr lang="zh-CN" altLang="en-US" sz="2400" b="1" i="1" dirty="0">
              <a:latin typeface="+mn-lt"/>
              <a:ea typeface="楷体" pitchFamily="49" charset="-122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2843808" y="3435846"/>
            <a:ext cx="3096708" cy="864096"/>
          </a:xfrm>
          <a:prstGeom prst="wedgeRoundRectCallout">
            <a:avLst>
              <a:gd name="adj1" fmla="val 56983"/>
              <a:gd name="adj2" fmla="val -34755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我发现圆内最长的线段是直径。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370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1" grpId="0"/>
      <p:bldP spid="22" grpId="0"/>
      <p:bldP spid="23" grpId="0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223" y="3241625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67544" y="453901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）互相说一说为什么可以用下面的方法测量圆的直径。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31640" y="1131590"/>
            <a:ext cx="6502144" cy="1872208"/>
            <a:chOff x="1742264" y="1635646"/>
            <a:chExt cx="6502144" cy="1872208"/>
          </a:xfrm>
        </p:grpSpPr>
        <p:pic>
          <p:nvPicPr>
            <p:cNvPr id="276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2264" y="1826628"/>
              <a:ext cx="5998088" cy="16812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椭圆 2"/>
            <p:cNvSpPr/>
            <p:nvPr/>
          </p:nvSpPr>
          <p:spPr>
            <a:xfrm>
              <a:off x="6660232" y="1635646"/>
              <a:ext cx="1584176" cy="72008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圆角矩形标注 20"/>
          <p:cNvSpPr/>
          <p:nvPr/>
        </p:nvSpPr>
        <p:spPr>
          <a:xfrm>
            <a:off x="1331640" y="3291830"/>
            <a:ext cx="5382451" cy="1152128"/>
          </a:xfrm>
          <a:prstGeom prst="wedgeRoundRectCallout">
            <a:avLst>
              <a:gd name="adj1" fmla="val 55816"/>
              <a:gd name="adj2" fmla="val 13270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图一是在找圆内最长的线段，因为圆内最长的线段是直径；图二就是把直径平移到直尺上。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33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716" y="2355726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11560" y="555526"/>
            <a:ext cx="77859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你知道车轮为什么要做成圆形吗？车轴应装在什么位置？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1331640" y="1851670"/>
            <a:ext cx="5526467" cy="1944217"/>
          </a:xfrm>
          <a:prstGeom prst="wedgeRoundRectCallout">
            <a:avLst>
              <a:gd name="adj1" fmla="val 55816"/>
              <a:gd name="adj2" fmla="val 13270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因为同一个圆的所有半径都相等，所以只有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圆能够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滚动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车轴装在圆心的位置上。无论车轮怎样滚动，车轴到地面的距离都保持不变。这样就可以使行驶的车辆始终保持平稳状态。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004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66134" y="1610751"/>
            <a:ext cx="6490242" cy="2329151"/>
            <a:chOff x="1466134" y="1610751"/>
            <a:chExt cx="6490242" cy="2329151"/>
          </a:xfrm>
        </p:grpSpPr>
        <p:pic>
          <p:nvPicPr>
            <p:cNvPr id="286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6134" y="1610751"/>
              <a:ext cx="6490242" cy="16810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1547664" y="3478237"/>
              <a:ext cx="64087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楷体" pitchFamily="49" charset="-122"/>
                  <a:ea typeface="楷体" pitchFamily="49" charset="-122"/>
                </a:rPr>
                <a:t>（  ）条   （  </a:t>
              </a:r>
              <a:r>
                <a:rPr lang="zh-CN" altLang="en-US" sz="2400" dirty="0">
                  <a:latin typeface="楷体" pitchFamily="49" charset="-122"/>
                  <a:ea typeface="楷体" pitchFamily="49" charset="-122"/>
                </a:rPr>
                <a:t>）条   </a:t>
              </a:r>
              <a:r>
                <a:rPr lang="zh-CN" altLang="en-US" sz="2400" dirty="0" smtClean="0">
                  <a:latin typeface="楷体" pitchFamily="49" charset="-122"/>
                  <a:ea typeface="楷体" pitchFamily="49" charset="-122"/>
                </a:rPr>
                <a:t>（  </a:t>
              </a:r>
              <a:r>
                <a:rPr lang="zh-CN" altLang="en-US" sz="2400" dirty="0">
                  <a:latin typeface="楷体" pitchFamily="49" charset="-122"/>
                  <a:ea typeface="楷体" pitchFamily="49" charset="-122"/>
                </a:rPr>
                <a:t>）</a:t>
              </a:r>
              <a:r>
                <a:rPr lang="zh-CN" altLang="en-US" sz="2400" dirty="0" smtClean="0">
                  <a:latin typeface="楷体" pitchFamily="49" charset="-122"/>
                  <a:ea typeface="楷体" pitchFamily="49" charset="-122"/>
                </a:rPr>
                <a:t>条 （   </a:t>
              </a:r>
              <a:r>
                <a:rPr lang="zh-CN" altLang="en-US" sz="2400" dirty="0">
                  <a:latin typeface="楷体" pitchFamily="49" charset="-122"/>
                  <a:ea typeface="楷体" pitchFamily="49" charset="-122"/>
                </a:rPr>
                <a:t>）条    </a:t>
              </a:r>
              <a:r>
                <a:rPr lang="zh-CN" altLang="en-US" sz="2400" dirty="0" smtClean="0">
                  <a:latin typeface="楷体" pitchFamily="49" charset="-122"/>
                  <a:ea typeface="楷体" pitchFamily="49" charset="-122"/>
                </a:rPr>
                <a:t>   </a:t>
              </a:r>
              <a:endParaRPr lang="zh-CN" altLang="en-US" sz="2400" i="1" dirty="0">
                <a:latin typeface="+mn-lt"/>
                <a:ea typeface="楷体" pitchFamily="49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51520" y="411510"/>
            <a:ext cx="8522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下面的图形各能画出几条对称轴？画一画，填一填。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181" y="1419622"/>
            <a:ext cx="6766148" cy="1904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903113" y="3478237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3          4          6   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无数</a:t>
            </a:r>
            <a:endParaRPr lang="zh-CN" altLang="en-US" sz="2400" b="1" i="1" dirty="0">
              <a:latin typeface="+mn-lt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52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410311"/>
            <a:ext cx="69847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圆的大小和位置与什么有关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圆的大小与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半径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有关，圆的位置与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圆心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有关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7" y="2183309"/>
            <a:ext cx="817563" cy="12525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547664" y="1275606"/>
            <a:ext cx="3384376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圆是什么样的图形？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3779912" y="2183309"/>
            <a:ext cx="3600400" cy="453851"/>
          </a:xfrm>
          <a:prstGeom prst="wedgeRoundRectCallout">
            <a:avLst>
              <a:gd name="adj1" fmla="val 36304"/>
              <a:gd name="adj2" fmla="val -73749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圆由曲线围成，没有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顶点。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1700064" y="3147814"/>
            <a:ext cx="3952056" cy="438582"/>
          </a:xfrm>
          <a:prstGeom prst="wedgeRoundRectCallout">
            <a:avLst>
              <a:gd name="adj1" fmla="val -57162"/>
              <a:gd name="adj2" fmla="val -45533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圆的位置和大小由什么决定？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4148336" y="3867894"/>
            <a:ext cx="3456384" cy="720080"/>
          </a:xfrm>
          <a:prstGeom prst="wedgeRoundRectCallout">
            <a:avLst>
              <a:gd name="adj1" fmla="val 36304"/>
              <a:gd name="adj2" fmla="val -73749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圆心决定圆的位置，半径决定圆的大小。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31" y="1524358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281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15766"/>
            <a:ext cx="817563" cy="12525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11" name="圆角矩形标注 10"/>
          <p:cNvSpPr/>
          <p:nvPr/>
        </p:nvSpPr>
        <p:spPr>
          <a:xfrm>
            <a:off x="1475656" y="1072329"/>
            <a:ext cx="5839881" cy="861435"/>
          </a:xfrm>
          <a:prstGeom prst="wedgeRoundRectCallout">
            <a:avLst>
              <a:gd name="adj1" fmla="val -55602"/>
              <a:gd name="adj2" fmla="val 36994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圆规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两脚间的距离是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厘米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，画出的圆半径是（  ）厘米，直径是（   ）厘米。</a:t>
            </a:r>
            <a:endParaRPr lang="zh-CN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1619672" y="3435846"/>
            <a:ext cx="4600128" cy="669875"/>
          </a:xfrm>
          <a:prstGeom prst="wedgeRoundRectCallout">
            <a:avLst>
              <a:gd name="adj1" fmla="val 36304"/>
              <a:gd name="adj2" fmla="val -73749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圆的半径是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，直径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67" y="1954728"/>
            <a:ext cx="1126831" cy="161482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19159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36" name="TextBox 22"/>
          <p:cNvSpPr txBox="1">
            <a:spLocks noChangeArrowheads="1"/>
          </p:cNvSpPr>
          <p:nvPr/>
        </p:nvSpPr>
        <p:spPr bwMode="auto">
          <a:xfrm>
            <a:off x="683568" y="987574"/>
            <a:ext cx="78120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下边正方形的边长是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毫米，以正方形对角线的交点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O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为圆心，在正方形内画一个圆。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798331"/>
            <a:ext cx="4802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）在小组里比一比谁画的圆大。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603" y="2211710"/>
            <a:ext cx="26765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999" y="2244477"/>
            <a:ext cx="26289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070" y="2316485"/>
            <a:ext cx="268605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420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标注 17"/>
          <p:cNvSpPr/>
          <p:nvPr/>
        </p:nvSpPr>
        <p:spPr>
          <a:xfrm>
            <a:off x="1516459" y="3579862"/>
            <a:ext cx="3006724" cy="432048"/>
          </a:xfrm>
          <a:prstGeom prst="wedgeRoundRectCallout">
            <a:avLst>
              <a:gd name="adj1" fmla="val -57725"/>
              <a:gd name="adj2" fmla="val 5834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圆的大小与什么有关？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5536" y="1285022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）如果要在正方形内画一个最大的圆，圆的半径应该是多少毫米？你能试着画一画吗？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2412" y="454025"/>
            <a:ext cx="8541543" cy="3845917"/>
            <a:chOff x="252412" y="454025"/>
            <a:chExt cx="8541543" cy="3845917"/>
          </a:xfrm>
        </p:grpSpPr>
        <p:sp>
          <p:nvSpPr>
            <p:cNvPr id="36" name="TextBox 22"/>
            <p:cNvSpPr txBox="1">
              <a:spLocks noChangeArrowheads="1"/>
            </p:cNvSpPr>
            <p:nvPr/>
          </p:nvSpPr>
          <p:spPr bwMode="auto">
            <a:xfrm>
              <a:off x="252412" y="454025"/>
              <a:ext cx="854154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.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右边正方形的边长是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40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毫米，以正方形对角线的交点</a:t>
              </a:r>
              <a:r>
                <a:rPr lang="en-US" altLang="zh-CN" sz="2400" b="1" i="1" dirty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pitchFamily="2" charset="-122"/>
                </a:rPr>
                <a:t>O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为圆心，在正方形内画一个圆。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1518642"/>
              <a:ext cx="2676525" cy="2781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675" y="1556742"/>
            <a:ext cx="275272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44372" y="2485351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在正方形内画一个最大的圆，圆的半径应该是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毫米。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1392" y="4256718"/>
            <a:ext cx="2790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半径或直径的长短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72" y="3316348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25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  <p:bldP spid="19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643758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67035"/>
            <a:ext cx="5454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比较下面每组中两个圆的大小。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7354" name="Picture 1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1833022"/>
            <a:ext cx="4289276" cy="2106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99592" y="120359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）半径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厘米的圆和直径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厘米的圆。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37821" y="4155926"/>
            <a:ext cx="5454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半径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厘米的圆比直径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厘米的圆大。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427734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39552" y="69954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）直径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厘米的圆和半径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厘米的圆。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81837" y="3982293"/>
            <a:ext cx="5454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直径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厘米的圆比半径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厘米的圆小。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491630"/>
            <a:ext cx="5194853" cy="228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87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484528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83568" y="627534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）半径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厘米的圆和直径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分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米的圆。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37821" y="3910285"/>
            <a:ext cx="5454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半径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厘米的圆比直径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分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米的圆同样大。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586" y="1419622"/>
            <a:ext cx="4949353" cy="2172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87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052682" y="4126309"/>
            <a:ext cx="5454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）用数对表示每个圆圆心的位置。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1560" y="474807"/>
            <a:ext cx="7353672" cy="3551242"/>
            <a:chOff x="611560" y="474807"/>
            <a:chExt cx="7353672" cy="3551242"/>
          </a:xfrm>
        </p:grpSpPr>
        <p:pic>
          <p:nvPicPr>
            <p:cNvPr id="17647" name="Picture 23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987574"/>
              <a:ext cx="6705600" cy="3038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11560" y="474807"/>
              <a:ext cx="25580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楷体" pitchFamily="49" charset="-122"/>
                  <a:ea typeface="楷体" pitchFamily="49" charset="-122"/>
                </a:rPr>
                <a:t>3.</a:t>
              </a:r>
              <a:endParaRPr lang="zh-CN" altLang="en-US" sz="32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707904" y="1462013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6,4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32039" y="2758157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9,2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20271" y="2355726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12,3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726</Words>
  <Application>Microsoft Office PowerPoint</Application>
  <PresentationFormat>全屏显示(16:9)</PresentationFormat>
  <Paragraphs>82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宋体</vt:lpstr>
      <vt:lpstr>Calibri</vt:lpstr>
      <vt:lpstr>黑体</vt:lpstr>
      <vt:lpstr>楷体</vt:lpstr>
      <vt:lpstr>幼圆</vt:lpstr>
      <vt:lpstr>Times New Roman</vt:lpstr>
      <vt:lpstr>微软雅黑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2019-10-15T02:17:38Z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